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4"/>
  </p:notesMasterIdLst>
  <p:sldIdLst>
    <p:sldId id="256"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66"/>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d0dca3cdca_0_31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d0dca3cdca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5"/>
        <p:cNvGrpSpPr/>
        <p:nvPr/>
      </p:nvGrpSpPr>
      <p:grpSpPr>
        <a:xfrm>
          <a:off x="0" y="0"/>
          <a:ext cx="0" cy="0"/>
          <a:chOff x="0" y="0"/>
          <a:chExt cx="0" cy="0"/>
        </a:xfrm>
      </p:grpSpPr>
      <p:sp>
        <p:nvSpPr>
          <p:cNvPr id="326" name="Google Shape;326;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27" name="Google Shape;327;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28" name="Google Shape;328;p12"/>
          <p:cNvGrpSpPr/>
          <p:nvPr/>
        </p:nvGrpSpPr>
        <p:grpSpPr>
          <a:xfrm>
            <a:off x="95351" y="1392509"/>
            <a:ext cx="7581691" cy="5901"/>
            <a:chOff x="1890075" y="5241175"/>
            <a:chExt cx="4240556" cy="257700"/>
          </a:xfrm>
        </p:grpSpPr>
        <p:sp>
          <p:nvSpPr>
            <p:cNvPr id="329" name="Google Shape;329;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0" name="Google Shape;330;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1" name="Google Shape;331;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2" name="Google Shape;332;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3" name="Google Shape;333;p12"/>
          <p:cNvGrpSpPr/>
          <p:nvPr/>
        </p:nvGrpSpPr>
        <p:grpSpPr>
          <a:xfrm>
            <a:off x="95351" y="4542984"/>
            <a:ext cx="7581691" cy="5901"/>
            <a:chOff x="1890075" y="5241175"/>
            <a:chExt cx="4240556" cy="257700"/>
          </a:xfrm>
        </p:grpSpPr>
        <p:sp>
          <p:nvSpPr>
            <p:cNvPr id="334" name="Google Shape;33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6" name="Google Shape;33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7" name="Google Shape;33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38" name="Google Shape;338;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39" name="Google Shape;339;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0" name="Google Shape;340;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1" name="Google Shape;341;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3" name="Google Shape;343;p12"/>
          <p:cNvGrpSpPr/>
          <p:nvPr/>
        </p:nvGrpSpPr>
        <p:grpSpPr>
          <a:xfrm>
            <a:off x="95351" y="8200359"/>
            <a:ext cx="7581691" cy="5901"/>
            <a:chOff x="1890075" y="5241175"/>
            <a:chExt cx="4240556" cy="257700"/>
          </a:xfrm>
        </p:grpSpPr>
        <p:sp>
          <p:nvSpPr>
            <p:cNvPr id="344" name="Google Shape;34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5" name="Google Shape;34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6" name="Google Shape;34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7" name="Google Shape;34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348"/>
        <p:cNvGrpSpPr/>
        <p:nvPr/>
      </p:nvGrpSpPr>
      <p:grpSpPr>
        <a:xfrm>
          <a:off x="0" y="0"/>
          <a:ext cx="0" cy="0"/>
          <a:chOff x="0" y="0"/>
          <a:chExt cx="0" cy="0"/>
        </a:xfrm>
      </p:grpSpPr>
      <p:sp>
        <p:nvSpPr>
          <p:cNvPr id="349" name="Google Shape;349;p13"/>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50" name="Google Shape;350;p13"/>
          <p:cNvGrpSpPr/>
          <p:nvPr/>
        </p:nvGrpSpPr>
        <p:grpSpPr>
          <a:xfrm>
            <a:off x="-16250" y="9048087"/>
            <a:ext cx="7804900" cy="1072407"/>
            <a:chOff x="-19118" y="4617750"/>
            <a:chExt cx="9182236" cy="548378"/>
          </a:xfrm>
        </p:grpSpPr>
        <p:sp>
          <p:nvSpPr>
            <p:cNvPr id="351" name="Google Shape;351;p13"/>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352" name="Google Shape;352;p13"/>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35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0" name="Google Shape;110;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6" name="Google Shape;116;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7" name="Google Shape;117;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8" name="Google Shape;118;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9" name="Google Shape;119;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2" name="Google Shape;152;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79" name="Google Shape;179;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97" name="Google Shape;19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4" name="Google Shape;20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2" name="Google Shape;22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29" name="Google Shape;22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3"/>
        <p:cNvGrpSpPr/>
        <p:nvPr/>
      </p:nvGrpSpPr>
      <p:grpSpPr>
        <a:xfrm>
          <a:off x="0" y="0"/>
          <a:ext cx="0" cy="0"/>
          <a:chOff x="0" y="0"/>
          <a:chExt cx="0" cy="0"/>
        </a:xfrm>
      </p:grpSpPr>
      <p:cxnSp>
        <p:nvCxnSpPr>
          <p:cNvPr id="244" name="Google Shape;244;p10"/>
          <p:cNvCxnSpPr>
            <a:stCxn id="245"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46" name="Google Shape;246;p10"/>
          <p:cNvGrpSpPr/>
          <p:nvPr/>
        </p:nvGrpSpPr>
        <p:grpSpPr>
          <a:xfrm>
            <a:off x="190320" y="900657"/>
            <a:ext cx="7581691" cy="5901"/>
            <a:chOff x="1890075" y="5241175"/>
            <a:chExt cx="4240556" cy="257700"/>
          </a:xfrm>
        </p:grpSpPr>
        <p:sp>
          <p:nvSpPr>
            <p:cNvPr id="247" name="Google Shape;24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48" name="Google Shape;24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49" name="Google Shape;249;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0" name="Google Shape;250;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1" name="Google Shape;251;p10"/>
          <p:cNvGrpSpPr/>
          <p:nvPr/>
        </p:nvGrpSpPr>
        <p:grpSpPr>
          <a:xfrm>
            <a:off x="190320" y="931759"/>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56" name="Google Shape;256;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57" name="Google Shape;257;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58" name="Google Shape;258;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59" name="Google Shape;259;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0"/>
          <p:cNvGrpSpPr/>
          <p:nvPr/>
        </p:nvGrpSpPr>
        <p:grpSpPr>
          <a:xfrm>
            <a:off x="190320" y="900657"/>
            <a:ext cx="7581691" cy="5901"/>
            <a:chOff x="1890075" y="5241175"/>
            <a:chExt cx="4240556" cy="257700"/>
          </a:xfrm>
        </p:grpSpPr>
        <p:sp>
          <p:nvSpPr>
            <p:cNvPr id="261" name="Google Shape;261;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2" name="Google Shape;262;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3" name="Google Shape;263;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4" name="Google Shape;264;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65" name="Google Shape;265;p10"/>
          <p:cNvGrpSpPr/>
          <p:nvPr/>
        </p:nvGrpSpPr>
        <p:grpSpPr>
          <a:xfrm>
            <a:off x="190320" y="931759"/>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5" name="Google Shape;245;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8" name="Google Shape;268;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69" name="Google Shape;269;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0" name="Google Shape;270;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1" name="Google Shape;271;p10"/>
          <p:cNvGrpSpPr/>
          <p:nvPr/>
        </p:nvGrpSpPr>
        <p:grpSpPr>
          <a:xfrm>
            <a:off x="172024" y="1040825"/>
            <a:ext cx="137818" cy="187200"/>
            <a:chOff x="507100" y="1997600"/>
            <a:chExt cx="158375" cy="187200"/>
          </a:xfrm>
        </p:grpSpPr>
        <p:sp>
          <p:nvSpPr>
            <p:cNvPr id="272" name="Google Shape;272;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 name="Google Shape;274;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5" name="Google Shape;275;p10"/>
          <p:cNvGrpSpPr/>
          <p:nvPr/>
        </p:nvGrpSpPr>
        <p:grpSpPr>
          <a:xfrm>
            <a:off x="190349" y="2907725"/>
            <a:ext cx="137818" cy="187200"/>
            <a:chOff x="507100" y="1540400"/>
            <a:chExt cx="158375" cy="187200"/>
          </a:xfrm>
        </p:grpSpPr>
        <p:sp>
          <p:nvSpPr>
            <p:cNvPr id="276" name="Google Shape;276;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79" name="Google Shape;279;p10"/>
          <p:cNvGrpSpPr/>
          <p:nvPr/>
        </p:nvGrpSpPr>
        <p:grpSpPr>
          <a:xfrm>
            <a:off x="172024" y="5506200"/>
            <a:ext cx="137818" cy="187200"/>
            <a:chOff x="507100" y="1997600"/>
            <a:chExt cx="158375" cy="187200"/>
          </a:xfrm>
        </p:grpSpPr>
        <p:sp>
          <p:nvSpPr>
            <p:cNvPr id="280" name="Google Shape;280;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 name="Google Shape;282;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3" name="Google Shape;283;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4" name="Google Shape;284;p10"/>
          <p:cNvGrpSpPr/>
          <p:nvPr/>
        </p:nvGrpSpPr>
        <p:grpSpPr>
          <a:xfrm>
            <a:off x="172024" y="7607808"/>
            <a:ext cx="137818" cy="187200"/>
            <a:chOff x="507100" y="1997600"/>
            <a:chExt cx="158375" cy="187200"/>
          </a:xfrm>
        </p:grpSpPr>
        <p:sp>
          <p:nvSpPr>
            <p:cNvPr id="285" name="Google Shape;285;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88"/>
        <p:cNvGrpSpPr/>
        <p:nvPr/>
      </p:nvGrpSpPr>
      <p:grpSpPr>
        <a:xfrm>
          <a:off x="0" y="0"/>
          <a:ext cx="0" cy="0"/>
          <a:chOff x="0" y="0"/>
          <a:chExt cx="0" cy="0"/>
        </a:xfrm>
      </p:grpSpPr>
      <p:cxnSp>
        <p:nvCxnSpPr>
          <p:cNvPr id="289" name="Google Shape;289;p11"/>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290" name="Google Shape;290;p11"/>
          <p:cNvGrpSpPr/>
          <p:nvPr/>
        </p:nvGrpSpPr>
        <p:grpSpPr>
          <a:xfrm>
            <a:off x="404725" y="1300475"/>
            <a:ext cx="6908400" cy="72025"/>
            <a:chOff x="404725" y="1681475"/>
            <a:chExt cx="6908400" cy="72025"/>
          </a:xfrm>
        </p:grpSpPr>
        <p:cxnSp>
          <p:nvCxnSpPr>
            <p:cNvPr id="291" name="Google Shape;291;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2" name="Google Shape;292;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3" name="Google Shape;293;p11"/>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294" name="Google Shape;294;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295" name="Google Shape;295;p11"/>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296" name="Google Shape;296;p11"/>
          <p:cNvGrpSpPr/>
          <p:nvPr/>
        </p:nvGrpSpPr>
        <p:grpSpPr>
          <a:xfrm>
            <a:off x="417975" y="1504250"/>
            <a:ext cx="2357775" cy="410125"/>
            <a:chOff x="417975" y="1885250"/>
            <a:chExt cx="2357775" cy="410125"/>
          </a:xfrm>
        </p:grpSpPr>
        <p:sp>
          <p:nvSpPr>
            <p:cNvPr id="297" name="Google Shape;297;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11"/>
          <p:cNvGrpSpPr/>
          <p:nvPr/>
        </p:nvGrpSpPr>
        <p:grpSpPr>
          <a:xfrm>
            <a:off x="417975" y="3276600"/>
            <a:ext cx="2357775" cy="410125"/>
            <a:chOff x="265575" y="3352800"/>
            <a:chExt cx="2357775" cy="410125"/>
          </a:xfrm>
        </p:grpSpPr>
        <p:sp>
          <p:nvSpPr>
            <p:cNvPr id="302" name="Google Shape;302;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3872044" y="3276600"/>
            <a:ext cx="2747987" cy="410125"/>
            <a:chOff x="3567313" y="3200400"/>
            <a:chExt cx="2357775" cy="410125"/>
          </a:xfrm>
        </p:grpSpPr>
        <p:sp>
          <p:nvSpPr>
            <p:cNvPr id="307" name="Google Shape;307;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417963" y="6597750"/>
            <a:ext cx="2357775" cy="410125"/>
            <a:chOff x="-39237" y="6140550"/>
            <a:chExt cx="2357775" cy="410125"/>
          </a:xfrm>
        </p:grpSpPr>
        <p:sp>
          <p:nvSpPr>
            <p:cNvPr id="312" name="Google Shape;312;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 name="Google Shape;316;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17" name="Google Shape;317;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18" name="Google Shape;318;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19" name="Google Shape;319;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0" name="Google Shape;320;p11"/>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1" name="Google Shape;321;p11"/>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2" name="Google Shape;322;p11"/>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3" name="Google Shape;323;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86"/>
        <p:cNvGrpSpPr/>
        <p:nvPr/>
      </p:nvGrpSpPr>
      <p:grpSpPr>
        <a:xfrm>
          <a:off x="0" y="0"/>
          <a:ext cx="0" cy="0"/>
          <a:chOff x="0" y="0"/>
          <a:chExt cx="0" cy="0"/>
        </a:xfrm>
      </p:grpSpPr>
      <p:sp>
        <p:nvSpPr>
          <p:cNvPr id="187" name="Google Shape;187;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88" name="Google Shape;188;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89" name="Google Shape;189;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1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Executive Summary: Regression Analysis</a:t>
            </a:r>
            <a:endParaRPr sz="2100" b="1">
              <a:latin typeface="Google Sans"/>
              <a:ea typeface="Google Sans"/>
              <a:cs typeface="Google Sans"/>
              <a:sym typeface="Google Sans"/>
            </a:endParaRPr>
          </a:p>
        </p:txBody>
      </p:sp>
      <p:sp>
        <p:nvSpPr>
          <p:cNvPr id="359" name="Google Shape;359;p1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TikTok claims classification project</a:t>
            </a:r>
            <a:endParaRPr sz="1200">
              <a:solidFill>
                <a:srgbClr val="000000"/>
              </a:solidFill>
              <a:latin typeface="PT Sans Narrow"/>
              <a:ea typeface="PT Sans Narrow"/>
              <a:cs typeface="PT Sans Narrow"/>
              <a:sym typeface="PT Sans Narrow"/>
            </a:endParaRPr>
          </a:p>
        </p:txBody>
      </p:sp>
      <p:pic>
        <p:nvPicPr>
          <p:cNvPr id="360" name="Google Shape;360;p15" descr="Upper-left: the number of videos posted by unverified accounts.&#10;Upper-right: the number of videos posted by unverified accounts.&#10;Lower-left: the number of videos posted by verified accounts.&#10;Lower-right: the number of videos posted by verified accounts.&#10;" title="Confusion matrix"/>
          <p:cNvPicPr preferRelativeResize="0">
            <a:picLocks noGrp="1"/>
          </p:cNvPicPr>
          <p:nvPr>
            <p:ph type="pic" idx="2"/>
          </p:nvPr>
        </p:nvPicPr>
        <p:blipFill rotWithShape="1">
          <a:blip r:embed="rId3">
            <a:alphaModFix/>
          </a:blip>
          <a:srcRect l="1428" r="1418"/>
          <a:stretch/>
        </p:blipFill>
        <p:spPr>
          <a:xfrm>
            <a:off x="3886150" y="6045525"/>
            <a:ext cx="3448075" cy="2835025"/>
          </a:xfrm>
          <a:prstGeom prst="rect">
            <a:avLst/>
          </a:prstGeom>
          <a:noFill/>
          <a:ln w="19050" cap="flat" cmpd="sng">
            <a:solidFill>
              <a:srgbClr val="000000"/>
            </a:solidFill>
            <a:prstDash val="solid"/>
            <a:round/>
            <a:headEnd type="none" w="sm" len="sm"/>
            <a:tailEnd type="none" w="sm" len="sm"/>
          </a:ln>
        </p:spPr>
      </p:pic>
      <p:sp>
        <p:nvSpPr>
          <p:cNvPr id="361" name="Google Shape;361;p15"/>
          <p:cNvSpPr txBox="1"/>
          <p:nvPr/>
        </p:nvSpPr>
        <p:spPr>
          <a:xfrm>
            <a:off x="3871700" y="5757250"/>
            <a:ext cx="3448200" cy="302700"/>
          </a:xfrm>
          <a:prstGeom prst="rect">
            <a:avLst/>
          </a:prstGeom>
          <a:noFill/>
          <a:ln>
            <a:noFill/>
          </a:ln>
        </p:spPr>
        <p:txBody>
          <a:bodyPr spcFirstLastPara="1" wrap="square" lIns="91425" tIns="91425" rIns="91425" bIns="91425" anchor="t" anchorCtr="0">
            <a:noAutofit/>
          </a:bodyPr>
          <a:lstStyle/>
          <a:p>
            <a:pPr marL="0" lvl="0" indent="0" algn="ctr" rtl="0">
              <a:lnSpc>
                <a:spcPct val="105000"/>
              </a:lnSpc>
              <a:spcBef>
                <a:spcPts val="0"/>
              </a:spcBef>
              <a:spcAft>
                <a:spcPts val="0"/>
              </a:spcAft>
              <a:buNone/>
            </a:pPr>
            <a:r>
              <a:rPr lang="en" sz="1000" i="1" dirty="0">
                <a:latin typeface="Times New Roman" panose="02020603050405020304" pitchFamily="18" charset="0"/>
                <a:ea typeface="Google Sans"/>
                <a:cs typeface="Times New Roman" panose="02020603050405020304" pitchFamily="18" charset="0"/>
                <a:sym typeface="Google Sans"/>
              </a:rPr>
              <a:t>Confusion matrix for logistic regression model</a:t>
            </a:r>
            <a:endParaRPr sz="1000" i="1" dirty="0">
              <a:latin typeface="Times New Roman" panose="02020603050405020304" pitchFamily="18" charset="0"/>
              <a:ea typeface="Google Sans"/>
              <a:cs typeface="Times New Roman" panose="02020603050405020304" pitchFamily="18" charset="0"/>
              <a:sym typeface="Google Sans"/>
            </a:endParaRPr>
          </a:p>
        </p:txBody>
      </p:sp>
      <p:sp>
        <p:nvSpPr>
          <p:cNvPr id="362" name="Google Shape;362;p15"/>
          <p:cNvSpPr txBox="1"/>
          <p:nvPr/>
        </p:nvSpPr>
        <p:spPr>
          <a:xfrm>
            <a:off x="497950" y="1882050"/>
            <a:ext cx="6836400" cy="110796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The TikTok data team seeks to develop a machine learning model to assist in the classification of claims for user submissions. </a:t>
            </a:r>
            <a:r>
              <a:rPr lang="en" sz="1200" dirty="0">
                <a:latin typeface="Times New Roman" panose="02020603050405020304" pitchFamily="18" charset="0"/>
                <a:ea typeface="Google Sans"/>
                <a:cs typeface="Times New Roman" panose="02020603050405020304" pitchFamily="18" charset="0"/>
                <a:sym typeface="Google Sans"/>
              </a:rPr>
              <a:t>Earlier, the data team observed that if a user is verified, they are much more likely to post opinions. Since the end goal is to classify claims and opinions, it’s important to build a model that shows how to predict the behavior of the account type (verified) that tend to post more opinions. So, in this part of the project, the data team built a logistic regression model that predicts verified_status. </a:t>
            </a:r>
            <a:endParaRPr sz="1200" dirty="0">
              <a:latin typeface="Times New Roman" panose="02020603050405020304" pitchFamily="18" charset="0"/>
              <a:ea typeface="Google Sans"/>
              <a:cs typeface="Times New Roman" panose="02020603050405020304" pitchFamily="18" charset="0"/>
              <a:sym typeface="Google Sans"/>
            </a:endParaRPr>
          </a:p>
        </p:txBody>
      </p:sp>
      <p:sp>
        <p:nvSpPr>
          <p:cNvPr id="363" name="Google Shape;363;p15"/>
          <p:cNvSpPr txBox="1"/>
          <p:nvPr/>
        </p:nvSpPr>
        <p:spPr>
          <a:xfrm>
            <a:off x="437900" y="3645850"/>
            <a:ext cx="3448200" cy="298540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The variable of verified_status was selected for this regression model because of the relationship seen between the verified account type and the video content. A logistic regression model was selected because of the data type and distribution. </a:t>
            </a: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Clr>
                <a:schemeClr val="dk1"/>
              </a:buClr>
              <a:buSzPts val="1100"/>
              <a:buFont typeface="Arial"/>
              <a:buNone/>
            </a:pP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457200" algn="l" rtl="0">
              <a:spcBef>
                <a:spcPts val="0"/>
              </a:spcBef>
              <a:spcAft>
                <a:spcPts val="0"/>
              </a:spcAft>
              <a:buClr>
                <a:schemeClr val="dk1"/>
              </a:buClr>
              <a:buSzPts val="1100"/>
              <a:buFont typeface="Arial"/>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A LOOK AT THE MODEL RESULTS</a:t>
            </a: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Clr>
                <a:schemeClr val="dk1"/>
              </a:buClr>
              <a:buSzPts val="1100"/>
              <a:buFont typeface="Arial"/>
              <a:buNone/>
            </a:pP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Clr>
                <a:schemeClr val="dk1"/>
              </a:buClr>
              <a:buSzPts val="1100"/>
              <a:buFont typeface="Arial"/>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The logistic regression model achieved a precision of 69% and a recall of 66% (weighted averages). This model achieved an f1 accuracy of 66%. These model results inform key insights on video features, discussed in “key insights.”</a:t>
            </a: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Clr>
                <a:schemeClr val="dk1"/>
              </a:buClr>
              <a:buSzPts val="1100"/>
              <a:buFont typeface="Arial"/>
              <a:buNone/>
            </a:pP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None/>
            </a:pPr>
            <a:endParaRPr dirty="0">
              <a:latin typeface="Times New Roman" panose="02020603050405020304" pitchFamily="18" charset="0"/>
              <a:ea typeface="Google Sans"/>
              <a:cs typeface="Times New Roman" panose="02020603050405020304" pitchFamily="18" charset="0"/>
              <a:sym typeface="Google Sans"/>
            </a:endParaRPr>
          </a:p>
        </p:txBody>
      </p:sp>
      <p:sp>
        <p:nvSpPr>
          <p:cNvPr id="364" name="Google Shape;364;p15"/>
          <p:cNvSpPr txBox="1"/>
          <p:nvPr/>
        </p:nvSpPr>
        <p:spPr>
          <a:xfrm>
            <a:off x="437900" y="7080875"/>
            <a:ext cx="3448200" cy="150807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The next step is to construct a classification model that will predict the status of claims made by users. That is the final project and original expectation from the TikTok team. Now, there is enough information to analyze the results of that model with helpful context around user behavior. </a:t>
            </a: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None/>
            </a:pPr>
            <a:endParaRPr dirty="0">
              <a:latin typeface="Times New Roman" panose="02020603050405020304" pitchFamily="18" charset="0"/>
              <a:ea typeface="Google Sans"/>
              <a:cs typeface="Times New Roman" panose="02020603050405020304" pitchFamily="18" charset="0"/>
              <a:sym typeface="Google Sans"/>
            </a:endParaRPr>
          </a:p>
        </p:txBody>
      </p:sp>
      <p:sp>
        <p:nvSpPr>
          <p:cNvPr id="365" name="Google Shape;365;p15"/>
          <p:cNvSpPr txBox="1"/>
          <p:nvPr/>
        </p:nvSpPr>
        <p:spPr>
          <a:xfrm>
            <a:off x="3886100" y="3645850"/>
            <a:ext cx="3448200" cy="203129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Based on the estimated model coefficients from the logistic regression, longer videos tend to be associated with higher odds of the user being verified.</a:t>
            </a: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Clr>
                <a:schemeClr val="dk1"/>
              </a:buClr>
              <a:buSzPts val="1100"/>
              <a:buFont typeface="Arial"/>
              <a:buNone/>
            </a:pPr>
            <a:endParaRPr sz="12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0"/>
              </a:spcBef>
              <a:spcAft>
                <a:spcPts val="0"/>
              </a:spcAft>
              <a:buClr>
                <a:schemeClr val="dk1"/>
              </a:buClr>
              <a:buSzPts val="1100"/>
              <a:buFont typeface="Arial"/>
              <a:buNone/>
            </a:pPr>
            <a:r>
              <a:rPr lang="en" sz="1200" dirty="0">
                <a:solidFill>
                  <a:schemeClr val="dk1"/>
                </a:solidFill>
                <a:latin typeface="Times New Roman" panose="02020603050405020304" pitchFamily="18" charset="0"/>
                <a:ea typeface="Google Sans"/>
                <a:cs typeface="Times New Roman" panose="02020603050405020304" pitchFamily="18" charset="0"/>
                <a:sym typeface="Google Sans"/>
              </a:rPr>
              <a:t>Other video features have small estimated coefficients in the model, so their association with verified status seems to be small. As a result, other video features besides video length do not seem to be associated with verified status.</a:t>
            </a:r>
            <a:endParaRPr sz="1200" dirty="0">
              <a:solidFill>
                <a:schemeClr val="accent2"/>
              </a:solidFill>
              <a:highlight>
                <a:srgbClr val="FFFFFF"/>
              </a:highlight>
              <a:latin typeface="Times New Roman" panose="02020603050405020304" pitchFamily="18" charset="0"/>
              <a:ea typeface="Google Sans"/>
              <a:cs typeface="Times New Roman" panose="02020603050405020304" pitchFamily="18" charset="0"/>
              <a:sym typeface="Google Sans"/>
            </a:endParaRPr>
          </a:p>
        </p:txBody>
      </p:sp>
      <p:sp>
        <p:nvSpPr>
          <p:cNvPr id="366" name="Google Shape;366;p15"/>
          <p:cNvSpPr txBox="1"/>
          <p:nvPr/>
        </p:nvSpPr>
        <p:spPr>
          <a:xfrm>
            <a:off x="3886100" y="8886000"/>
            <a:ext cx="3448200" cy="985200"/>
          </a:xfrm>
          <a:prstGeom prst="rect">
            <a:avLst/>
          </a:prstGeom>
          <a:noFill/>
          <a:ln>
            <a:noFill/>
          </a:ln>
        </p:spPr>
        <p:txBody>
          <a:bodyPr spcFirstLastPara="1" wrap="square" lIns="91425" tIns="91425" rIns="91425" bIns="91425" anchor="t" anchorCtr="0">
            <a:spAutoFit/>
          </a:bodyPr>
          <a:lstStyle/>
          <a:p>
            <a:pPr marL="0" lvl="0" indent="0" algn="l" rtl="0">
              <a:lnSpc>
                <a:spcPct val="105000"/>
              </a:lnSpc>
              <a:spcBef>
                <a:spcPts val="0"/>
              </a:spcBef>
              <a:spcAft>
                <a:spcPts val="0"/>
              </a:spcAft>
              <a:buNone/>
            </a:pPr>
            <a:r>
              <a:rPr lang="en" sz="1000" i="1" dirty="0">
                <a:solidFill>
                  <a:schemeClr val="dk1"/>
                </a:solidFill>
                <a:latin typeface="Times New Roman" panose="02020603050405020304" pitchFamily="18" charset="0"/>
                <a:ea typeface="Google Sans"/>
                <a:cs typeface="Times New Roman" panose="02020603050405020304" pitchFamily="18" charset="0"/>
                <a:sym typeface="Google Sans"/>
              </a:rPr>
              <a:t>Upper-left: the number of videos posted by unverified accounts. Upper-right: the number of videos posted by unverified accounts. Lower-left: the number of videos posted by verified accounts. Lower-right: the number of videos posted by verified accounts.</a:t>
            </a:r>
            <a:endParaRPr sz="1000" i="1"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377</Words>
  <Application>Microsoft Office PowerPoint</Application>
  <PresentationFormat>Custom</PresentationFormat>
  <Paragraphs>14</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Arial</vt:lpstr>
      <vt:lpstr>Calibri</vt:lpstr>
      <vt:lpstr>PT Sans Narrow</vt:lpstr>
      <vt:lpstr>Lato</vt:lpstr>
      <vt:lpstr>Roboto</vt:lpstr>
      <vt:lpstr>Google Sans SemiBold</vt:lpstr>
      <vt:lpstr>Google Sans</vt:lpstr>
      <vt:lpstr>Work Sans</vt:lpstr>
      <vt:lpstr>Times New Roman</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SWAPNIL BUDD</cp:lastModifiedBy>
  <cp:revision>1</cp:revision>
  <dcterms:modified xsi:type="dcterms:W3CDTF">2023-11-19T23:35:54Z</dcterms:modified>
</cp:coreProperties>
</file>